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62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59" r:id="rId5"/>
    <p:sldId id="313" r:id="rId6"/>
    <p:sldId id="263" r:id="rId7"/>
    <p:sldId id="262" r:id="rId8"/>
    <p:sldId id="264" r:id="rId9"/>
    <p:sldId id="312" r:id="rId10"/>
    <p:sldId id="316" r:id="rId11"/>
    <p:sldId id="317" r:id="rId12"/>
    <p:sldId id="302" r:id="rId13"/>
    <p:sldId id="311" r:id="rId14"/>
    <p:sldId id="265" r:id="rId15"/>
    <p:sldId id="310" r:id="rId16"/>
    <p:sldId id="274" r:id="rId17"/>
    <p:sldId id="269" r:id="rId18"/>
    <p:sldId id="315" r:id="rId19"/>
    <p:sldId id="314" r:id="rId20"/>
    <p:sldId id="304" r:id="rId21"/>
    <p:sldId id="306" r:id="rId22"/>
    <p:sldId id="319" r:id="rId23"/>
    <p:sldId id="321" r:id="rId24"/>
    <p:sldId id="284" r:id="rId25"/>
    <p:sldId id="305" r:id="rId26"/>
    <p:sldId id="309" r:id="rId27"/>
    <p:sldId id="318" r:id="rId28"/>
    <p:sldId id="320" r:id="rId29"/>
    <p:sldId id="308" r:id="rId30"/>
    <p:sldId id="287" r:id="rId31"/>
    <p:sldId id="288" r:id="rId32"/>
    <p:sldId id="289" r:id="rId33"/>
    <p:sldId id="290" r:id="rId34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Lato" panose="020F0502020204030203" pitchFamily="34" charset="0"/>
      <p:regular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Proxima Nova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fIyy9blYZlF6YXlIc/hFsSZmA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66FF66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146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62B700-1222-434E-8C25-404B7DBE8CB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30E320-AA0B-4FE8-8CAE-6353EE8B77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1C5E4-7D32-4598-BF13-75A433F4884E}" type="datetimeFigureOut">
              <a:rPr lang="fr-FR" smtClean="0"/>
              <a:t>11/04/2022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33506-CA34-4453-9216-F07CE7C850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6AE9D-D53F-48B8-954C-2F1582F4D19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D6CBA-6AC3-41CB-A666-A2D26F7B20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0917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556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201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223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59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tx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g11703ab62e4_0_1987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g11703ab62e4_0_1987"/>
          <p:cNvSpPr txBox="1">
            <a:spLocks noGrp="1"/>
          </p:cNvSpPr>
          <p:nvPr>
            <p:ph type="ctrTitle"/>
          </p:nvPr>
        </p:nvSpPr>
        <p:spPr>
          <a:xfrm>
            <a:off x="2660074" y="275034"/>
            <a:ext cx="9199770" cy="370702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g11703ab62e4_0_1987"/>
          <p:cNvSpPr txBox="1">
            <a:spLocks noGrp="1"/>
          </p:cNvSpPr>
          <p:nvPr>
            <p:ph type="subTitle" idx="1"/>
          </p:nvPr>
        </p:nvSpPr>
        <p:spPr>
          <a:xfrm>
            <a:off x="6923314" y="3982059"/>
            <a:ext cx="4936529" cy="160254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g11703ab62e4_0_198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97665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703ab62e4_0_202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11703ab62e4_0_2026"/>
          <p:cNvSpPr txBox="1">
            <a:spLocks noGrp="1"/>
          </p:cNvSpPr>
          <p:nvPr>
            <p:ph type="title" hasCustomPrompt="1"/>
          </p:nvPr>
        </p:nvSpPr>
        <p:spPr>
          <a:xfrm>
            <a:off x="415600" y="1321967"/>
            <a:ext cx="11360700" cy="255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700"/>
              <a:buNone/>
              <a:defRPr sz="18700" b="1"/>
            </a:lvl9pPr>
          </a:lstStyle>
          <a:p>
            <a:r>
              <a:t>xx%</a:t>
            </a:r>
          </a:p>
        </p:txBody>
      </p:sp>
      <p:sp>
        <p:nvSpPr>
          <p:cNvPr id="59" name="Google Shape;59;g11703ab62e4_0_2026"/>
          <p:cNvSpPr txBox="1">
            <a:spLocks noGrp="1"/>
          </p:cNvSpPr>
          <p:nvPr>
            <p:ph type="body" idx="1"/>
          </p:nvPr>
        </p:nvSpPr>
        <p:spPr>
          <a:xfrm>
            <a:off x="415600" y="4095067"/>
            <a:ext cx="11360700" cy="120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g11703ab62e4_0_202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33966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703ab62e4_0_20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296062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703ab62e4_0_2033"/>
          <p:cNvSpPr txBox="1">
            <a:spLocks noGrp="1"/>
          </p:cNvSpPr>
          <p:nvPr>
            <p:ph type="ctrTitle"/>
          </p:nvPr>
        </p:nvSpPr>
        <p:spPr>
          <a:xfrm>
            <a:off x="3973487" y="1301558"/>
            <a:ext cx="7963500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g11703ab62e4_0_2033"/>
          <p:cNvSpPr txBox="1">
            <a:spLocks noGrp="1"/>
          </p:cNvSpPr>
          <p:nvPr>
            <p:ph type="subTitle" idx="1"/>
          </p:nvPr>
        </p:nvSpPr>
        <p:spPr>
          <a:xfrm>
            <a:off x="5816190" y="3111015"/>
            <a:ext cx="6120600" cy="21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g11703ab62e4_0_203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g11703ab62e4_0_203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/>
          </a:p>
        </p:txBody>
      </p:sp>
      <p:sp>
        <p:nvSpPr>
          <p:cNvPr id="68" name="Google Shape;68;g11703ab62e4_0_203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47531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g11703ab62e4_0_1992"/>
          <p:cNvCxnSpPr/>
          <p:nvPr/>
        </p:nvCxnSpPr>
        <p:spPr>
          <a:xfrm>
            <a:off x="0" y="3997533"/>
            <a:ext cx="12192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20;g11703ab62e4_0_1992"/>
          <p:cNvSpPr txBox="1">
            <a:spLocks noGrp="1"/>
          </p:cNvSpPr>
          <p:nvPr>
            <p:ph type="title"/>
          </p:nvPr>
        </p:nvSpPr>
        <p:spPr>
          <a:xfrm>
            <a:off x="680600" y="2743200"/>
            <a:ext cx="10830900" cy="10383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1" name="Google Shape;21;g11703ab62e4_0_199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030472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1703ab62e4_0_1996"/>
          <p:cNvSpPr/>
          <p:nvPr/>
        </p:nvSpPr>
        <p:spPr>
          <a:xfrm>
            <a:off x="0" y="6727600"/>
            <a:ext cx="12192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11703ab62e4_0_1996"/>
          <p:cNvSpPr txBox="1">
            <a:spLocks noGrp="1"/>
          </p:cNvSpPr>
          <p:nvPr>
            <p:ph type="title"/>
          </p:nvPr>
        </p:nvSpPr>
        <p:spPr>
          <a:xfrm>
            <a:off x="415650" y="-15058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g11703ab62e4_0_1996"/>
          <p:cNvSpPr txBox="1">
            <a:spLocks noGrp="1"/>
          </p:cNvSpPr>
          <p:nvPr>
            <p:ph type="body" idx="1"/>
          </p:nvPr>
        </p:nvSpPr>
        <p:spPr>
          <a:xfrm>
            <a:off x="415600" y="820800"/>
            <a:ext cx="11360700" cy="5802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g11703ab62e4_0_199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27" name="Google Shape;27;g11703ab62e4_0_1996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992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703ab62e4_0_2001"/>
          <p:cNvSpPr txBox="1">
            <a:spLocks noGrp="1"/>
          </p:cNvSpPr>
          <p:nvPr>
            <p:ph type="title"/>
          </p:nvPr>
        </p:nvSpPr>
        <p:spPr>
          <a:xfrm>
            <a:off x="415650" y="482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g11703ab62e4_0_2001"/>
          <p:cNvSpPr txBox="1">
            <a:spLocks noGrp="1"/>
          </p:cNvSpPr>
          <p:nvPr>
            <p:ph type="body" idx="1"/>
          </p:nvPr>
        </p:nvSpPr>
        <p:spPr>
          <a:xfrm>
            <a:off x="415600" y="992000"/>
            <a:ext cx="5333100" cy="522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g11703ab62e4_0_2001"/>
          <p:cNvSpPr txBox="1">
            <a:spLocks noGrp="1"/>
          </p:cNvSpPr>
          <p:nvPr>
            <p:ph type="body" idx="2"/>
          </p:nvPr>
        </p:nvSpPr>
        <p:spPr>
          <a:xfrm>
            <a:off x="6443200" y="992000"/>
            <a:ext cx="5333100" cy="531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g11703ab62e4_0_200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3" name="Google Shape;33;g11703ab62e4_0_2001"/>
          <p:cNvSpPr/>
          <p:nvPr/>
        </p:nvSpPr>
        <p:spPr>
          <a:xfrm>
            <a:off x="-50" y="7574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76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1703ab62e4_0_2006"/>
          <p:cNvSpPr txBox="1">
            <a:spLocks noGrp="1"/>
          </p:cNvSpPr>
          <p:nvPr>
            <p:ph type="title"/>
          </p:nvPr>
        </p:nvSpPr>
        <p:spPr>
          <a:xfrm>
            <a:off x="415600" y="-16233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Google Shape;36;g11703ab62e4_0_200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37" name="Google Shape;37;g11703ab62e4_0_2006"/>
          <p:cNvSpPr/>
          <p:nvPr/>
        </p:nvSpPr>
        <p:spPr>
          <a:xfrm>
            <a:off x="-50" y="833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50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1703ab62e4_0_2009"/>
          <p:cNvSpPr txBox="1">
            <a:spLocks noGrp="1"/>
          </p:cNvSpPr>
          <p:nvPr>
            <p:ph type="title"/>
          </p:nvPr>
        </p:nvSpPr>
        <p:spPr>
          <a:xfrm>
            <a:off x="415600" y="2074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g11703ab62e4_0_2009"/>
          <p:cNvSpPr txBox="1">
            <a:spLocks noGrp="1"/>
          </p:cNvSpPr>
          <p:nvPr>
            <p:ph type="body" idx="1"/>
          </p:nvPr>
        </p:nvSpPr>
        <p:spPr>
          <a:xfrm>
            <a:off x="415600" y="1360000"/>
            <a:ext cx="3744000" cy="4732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g11703ab62e4_0_200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  <p:sp>
        <p:nvSpPr>
          <p:cNvPr id="42" name="Google Shape;42;g11703ab62e4_0_2009"/>
          <p:cNvSpPr/>
          <p:nvPr/>
        </p:nvSpPr>
        <p:spPr>
          <a:xfrm>
            <a:off x="-50" y="1214675"/>
            <a:ext cx="12192000" cy="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42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703ab62e4_0_2013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7301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g11703ab62e4_0_20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567693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1703ab62e4_0_2016"/>
          <p:cNvSpPr/>
          <p:nvPr/>
        </p:nvSpPr>
        <p:spPr>
          <a:xfrm>
            <a:off x="6096000" y="10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g11703ab62e4_0_2016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g11703ab62e4_0_2016"/>
          <p:cNvSpPr txBox="1">
            <a:spLocks noGrp="1"/>
          </p:cNvSpPr>
          <p:nvPr>
            <p:ph type="title"/>
          </p:nvPr>
        </p:nvSpPr>
        <p:spPr>
          <a:xfrm>
            <a:off x="354000" y="1607767"/>
            <a:ext cx="5393700" cy="2012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g11703ab62e4_0_2016"/>
          <p:cNvSpPr txBox="1">
            <a:spLocks noGrp="1"/>
          </p:cNvSpPr>
          <p:nvPr>
            <p:ph type="subTitle" idx="1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g11703ab62e4_0_2016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g11703ab62e4_0_20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76512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1703ab62e4_0_2023"/>
          <p:cNvSpPr txBox="1">
            <a:spLocks noGrp="1"/>
          </p:cNvSpPr>
          <p:nvPr>
            <p:ph type="body" idx="1"/>
          </p:nvPr>
        </p:nvSpPr>
        <p:spPr>
          <a:xfrm>
            <a:off x="415600" y="5649100"/>
            <a:ext cx="7998300" cy="79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Google Shape;55;g11703ab62e4_0_20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870913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1703ab62e4_0_198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1" name="Google Shape;11;g11703ab62e4_0_198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Proxima Nova"/>
              <a:buChar char="●"/>
              <a:defRPr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●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○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■"/>
              <a:defRPr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  <p:sp>
        <p:nvSpPr>
          <p:cNvPr id="12" name="Google Shape;12;g11703ab62e4_0_198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fr" smtClean="0"/>
              <a:pPr/>
              <a:t>‹#›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6917792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hyperlink" Target="https://unsplash.com/@anekanta?utm_source=unsplash&amp;utm_medium=referral&amp;utm_content=creditCopyText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hyperlink" Target="https://unsplash.com/s/photos/seattle?utm_source=unsplash&amp;utm_medium=referral&amp;utm_content=creditCopyText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mrcreasey@gmail.co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lis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hyperlink" Target="https://olist.com/" TargetMode="External"/><Relationship Id="rId21" Type="http://schemas.openxmlformats.org/officeDocument/2006/relationships/image" Target="../media/image34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3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24" Type="http://schemas.openxmlformats.org/officeDocument/2006/relationships/image" Target="../media/image37.pn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28" Type="http://schemas.openxmlformats.org/officeDocument/2006/relationships/image" Target="../media/image41.pn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kaggle.com/olistbr/brazilian-ecommerc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2074127" y="275034"/>
            <a:ext cx="9785717" cy="3707021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Segmentez des clients d'un site e-commerce</a:t>
            </a:r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fr-FR" dirty="0"/>
              <a:t>Projet 5 du parcours </a:t>
            </a:r>
          </a:p>
          <a:p>
            <a:pPr lvl="0"/>
            <a:r>
              <a:rPr lang="fr-FR" dirty="0"/>
              <a:t>« Data Scientist » d’OpenClassrooms</a:t>
            </a:r>
          </a:p>
          <a:p>
            <a:pPr lvl="0"/>
            <a:endParaRPr lang="fr-FR" dirty="0"/>
          </a:p>
          <a:p>
            <a:pPr lvl="0"/>
            <a:r>
              <a:rPr lang="fr-FR" sz="4600" dirty="0"/>
              <a:t>Mark Creasey</a:t>
            </a:r>
          </a:p>
          <a:p>
            <a:pPr lvl="0"/>
            <a:endParaRPr lang="fr-FR" dirty="0"/>
          </a:p>
        </p:txBody>
      </p:sp>
      <p:sp>
        <p:nvSpPr>
          <p:cNvPr id="81" name="Google Shape;81;p1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</a:t>
            </a:fld>
            <a:endParaRPr lang="f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F4AE3-E2D9-4280-8390-B8A6425785A0}"/>
              </a:ext>
            </a:extLst>
          </p:cNvPr>
          <p:cNvSpPr txBox="1"/>
          <p:nvPr/>
        </p:nvSpPr>
        <p:spPr>
          <a:xfrm>
            <a:off x="0" y="6611517"/>
            <a:ext cx="26539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</a:rPr>
              <a:t>Photo by </a:t>
            </a:r>
            <a:r>
              <a:rPr lang="en-US" sz="1100" dirty="0" err="1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Varadh</a:t>
            </a:r>
            <a:r>
              <a:rPr lang="en-US" sz="1100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Jain</a:t>
            </a:r>
            <a:r>
              <a:rPr lang="en-US" sz="1100" dirty="0">
                <a:solidFill>
                  <a:schemeClr val="accent3"/>
                </a:solidFill>
              </a:rPr>
              <a:t> on </a:t>
            </a:r>
            <a:r>
              <a:rPr lang="en-US" sz="1100" dirty="0" err="1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lang="fr-FR" sz="1100" dirty="0">
              <a:solidFill>
                <a:schemeClr val="accent3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B4B0E3-8730-478C-9E3B-48876552760D}"/>
              </a:ext>
            </a:extLst>
          </p:cNvPr>
          <p:cNvGrpSpPr/>
          <p:nvPr/>
        </p:nvGrpSpPr>
        <p:grpSpPr>
          <a:xfrm>
            <a:off x="747132" y="2256278"/>
            <a:ext cx="2653990" cy="1895707"/>
            <a:chOff x="568712" y="1260088"/>
            <a:chExt cx="2653990" cy="189570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431A741-37E8-4330-866C-99F450308D39}"/>
                </a:ext>
              </a:extLst>
            </p:cNvPr>
            <p:cNvSpPr/>
            <p:nvPr/>
          </p:nvSpPr>
          <p:spPr>
            <a:xfrm>
              <a:off x="568712" y="1260088"/>
              <a:ext cx="2653990" cy="189570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C5BAF01-8050-4D26-9099-9846B35FD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4459" y="1672645"/>
              <a:ext cx="2309886" cy="911797"/>
            </a:xfrm>
            <a:prstGeom prst="rect">
              <a:avLst/>
            </a:prstGeom>
          </p:spPr>
        </p:pic>
      </p:grpSp>
      <p:pic>
        <p:nvPicPr>
          <p:cNvPr id="5" name="Graphic 4" descr="Credit card with solid fill">
            <a:extLst>
              <a:ext uri="{FF2B5EF4-FFF2-40B4-BE49-F238E27FC236}">
                <a16:creationId xmlns:a16="http://schemas.microsoft.com/office/drawing/2014/main" id="{E77AE919-95EF-437D-8455-C7B56B73B3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48618" y="1125365"/>
            <a:ext cx="914400" cy="914400"/>
          </a:xfrm>
          <a:prstGeom prst="rect">
            <a:avLst/>
          </a:prstGeom>
        </p:spPr>
      </p:pic>
      <p:pic>
        <p:nvPicPr>
          <p:cNvPr id="9" name="Graphic 8" descr="Present with solid fill">
            <a:extLst>
              <a:ext uri="{FF2B5EF4-FFF2-40B4-BE49-F238E27FC236}">
                <a16:creationId xmlns:a16="http://schemas.microsoft.com/office/drawing/2014/main" id="{880EFB43-FD9E-4A27-8124-922AC9D623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60777" y="5444794"/>
            <a:ext cx="575682" cy="575682"/>
          </a:xfrm>
          <a:prstGeom prst="rect">
            <a:avLst/>
          </a:prstGeom>
        </p:spPr>
      </p:pic>
      <p:pic>
        <p:nvPicPr>
          <p:cNvPr id="13" name="Graphic 12" descr="Smart Phone with solid fill">
            <a:extLst>
              <a:ext uri="{FF2B5EF4-FFF2-40B4-BE49-F238E27FC236}">
                <a16:creationId xmlns:a16="http://schemas.microsoft.com/office/drawing/2014/main" id="{46A62CB5-0C8E-443E-BED5-746DAA1F3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828" y="4849327"/>
            <a:ext cx="575682" cy="575682"/>
          </a:xfrm>
          <a:prstGeom prst="rect">
            <a:avLst/>
          </a:prstGeom>
        </p:spPr>
      </p:pic>
      <p:pic>
        <p:nvPicPr>
          <p:cNvPr id="15" name="Graphic 14" descr="Internet with solid fill">
            <a:extLst>
              <a:ext uri="{FF2B5EF4-FFF2-40B4-BE49-F238E27FC236}">
                <a16:creationId xmlns:a16="http://schemas.microsoft.com/office/drawing/2014/main" id="{3FD02D55-0B8E-45EF-80C2-5065D77785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63018" y="5016107"/>
            <a:ext cx="575682" cy="575682"/>
          </a:xfrm>
          <a:prstGeom prst="rect">
            <a:avLst/>
          </a:prstGeom>
        </p:spPr>
      </p:pic>
      <p:pic>
        <p:nvPicPr>
          <p:cNvPr id="17" name="Graphic 16" descr="Music notes with solid fill">
            <a:extLst>
              <a:ext uri="{FF2B5EF4-FFF2-40B4-BE49-F238E27FC236}">
                <a16:creationId xmlns:a16="http://schemas.microsoft.com/office/drawing/2014/main" id="{54088F0C-1114-4825-8098-A1387F12C1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959102" y="5571824"/>
            <a:ext cx="575682" cy="575682"/>
          </a:xfrm>
          <a:prstGeom prst="rect">
            <a:avLst/>
          </a:prstGeom>
        </p:spPr>
      </p:pic>
      <p:pic>
        <p:nvPicPr>
          <p:cNvPr id="19" name="Graphic 18" descr="Shopping bag with solid fill">
            <a:extLst>
              <a:ext uri="{FF2B5EF4-FFF2-40B4-BE49-F238E27FC236}">
                <a16:creationId xmlns:a16="http://schemas.microsoft.com/office/drawing/2014/main" id="{01604633-1D3A-4962-88EA-5EFCD33EA6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1902" y="4342724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FBC9-2270-4D7F-B244-4CF45AF33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financier: nombre de commandes croissant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E9125-7EB6-46CF-AA1F-DB87423832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b="1" dirty="0"/>
              <a:t>Nombre de commandes</a:t>
            </a:r>
          </a:p>
          <a:p>
            <a:r>
              <a:rPr lang="fr-FR" dirty="0"/>
              <a:t>Croissant pendant 1 an, puis stable</a:t>
            </a:r>
          </a:p>
          <a:p>
            <a:r>
              <a:rPr lang="fr-FR" dirty="0"/>
              <a:t>Stabilité des segments ???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754D5-7192-46F4-9DAA-20C049191BA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b="1" dirty="0"/>
              <a:t>Montant dépensé</a:t>
            </a:r>
          </a:p>
          <a:p>
            <a:pPr marL="107950" indent="0">
              <a:buNone/>
            </a:pPr>
            <a:r>
              <a:rPr lang="fr-FR" dirty="0"/>
              <a:t>97% des clients ont fait seulement un commande</a:t>
            </a:r>
          </a:p>
          <a:p>
            <a:pPr marL="107950" indent="0">
              <a:buNone/>
            </a:pP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205418-3E2D-4C79-922C-60B2262D03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10</a:t>
            </a:fld>
            <a:endParaRPr lang="fr"/>
          </a:p>
        </p:txBody>
      </p:sp>
      <p:pic>
        <p:nvPicPr>
          <p:cNvPr id="9" name="Picture 8" descr="Chart, bar chart, histogram&#10;&#10;Description automatically generated">
            <a:extLst>
              <a:ext uri="{FF2B5EF4-FFF2-40B4-BE49-F238E27FC236}">
                <a16:creationId xmlns:a16="http://schemas.microsoft.com/office/drawing/2014/main" id="{1A89BACB-F844-4FDA-80D9-4357E3B7E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2327591"/>
            <a:ext cx="5041270" cy="4152381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3F8CD9A5-A239-4ACC-B39A-2A97804FE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200" y="2370830"/>
            <a:ext cx="4965079" cy="41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79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9753-304E-4ADA-B4CC-81C4EB81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financier : Moyenne et nombre de paiements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DD228-73D3-4EF9-9EDF-E0978CA772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Moyenne de paiement indépendant du valeur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AB04C-8E85-487A-AD54-C10E11C29EF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55% des commandes sont payés en plusieurs fois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1FC942-F945-4C37-B4CD-0A576543A5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11</a:t>
            </a:fld>
            <a:endParaRPr lang="fr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F774C6A-E267-45DC-AAC1-CDDDE7B7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2132667"/>
            <a:ext cx="5079365" cy="3733333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962CD47-7457-4347-91E0-D906C39F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90" y="2304056"/>
            <a:ext cx="5117460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75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3CD7FBDB-0577-41BB-8578-74BC543C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774" y="1627160"/>
            <a:ext cx="2831746" cy="1473016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38E2D806-1D88-4707-AA58-64EC1273A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80" y="1446120"/>
            <a:ext cx="2882540" cy="2158730"/>
          </a:xfrm>
          <a:prstGeom prst="rect">
            <a:avLst/>
          </a:prstGeom>
        </p:spPr>
      </p:pic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accessibilité : 80% du commerce en 6 états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D66B8-5676-4138-9B61-BBFF91F4D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7950" indent="0">
              <a:buNone/>
            </a:pPr>
            <a:r>
              <a:rPr lang="fr-FR" dirty="0"/>
              <a:t>80% achats en 6 états du sud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6C45B00-7159-4598-91E1-725DC927DD6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80940" y="992000"/>
            <a:ext cx="5333100" cy="5312100"/>
          </a:xfrm>
        </p:spPr>
        <p:txBody>
          <a:bodyPr/>
          <a:lstStyle/>
          <a:p>
            <a:r>
              <a:rPr lang="fr-FR" dirty="0"/>
              <a:t>80% des ventes de 3 états  (SP, PR, MG)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12</a:t>
            </a:fld>
            <a:endParaRPr lang="fr"/>
          </a:p>
        </p:txBody>
      </p:sp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27E47419-6F7E-472C-B0E2-08520DC293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9612"/>
          <a:stretch/>
        </p:blipFill>
        <p:spPr>
          <a:xfrm>
            <a:off x="7334189" y="3280409"/>
            <a:ext cx="3467505" cy="3529323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2141554-BBF0-4F27-800F-965953875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230" y="3526380"/>
            <a:ext cx="4610880" cy="330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20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166D7C4-2874-4A03-BCD7-08271CD4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04" y="2117084"/>
            <a:ext cx="4590464" cy="3425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27478E-4206-4979-9BD3-D4CDC2DAE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Analyse accessibilité : Délai de livraison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EB90D6-4E3A-49CE-9BA5-DC6CE123CA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13</a:t>
            </a:fld>
            <a:endParaRPr lang="fr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A03278-8F80-4CA7-BAF9-5A401972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324" y="971303"/>
            <a:ext cx="3633905" cy="275352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0301E2C-37AE-4FEB-ABEF-BA0F375E6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00" y="3829771"/>
            <a:ext cx="5634154" cy="30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5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produits : simplification de catégories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7BE479-B605-4A4F-A2D4-0A36AE286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&gt; 56 catégories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A0886-7E81-49E8-88E1-1D6A927831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Groupement manuelle en 10 catégories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14</a:t>
            </a:fld>
            <a:endParaRPr lang="fr"/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73559827-D724-47AD-BB93-0B854DF5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05" y="1405889"/>
            <a:ext cx="3242832" cy="5033517"/>
          </a:xfrm>
          <a:prstGeom prst="rect">
            <a:avLst/>
          </a:prstGeom>
        </p:spPr>
      </p:pic>
      <p:pic>
        <p:nvPicPr>
          <p:cNvPr id="5" name="Picture 4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482D78B5-FF96-4E70-AD0B-835F01708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23" y="1851224"/>
            <a:ext cx="5333333" cy="35936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Analyse satisfactions : </a:t>
            </a:r>
            <a:r>
              <a:rPr lang="fr-FR" dirty="0" err="1"/>
              <a:t>Review</a:t>
            </a:r>
            <a:r>
              <a:rPr lang="fr-FR" dirty="0"/>
              <a:t> Score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879173-1921-469E-8903-F7894D87D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Plupart des </a:t>
            </a:r>
            <a:r>
              <a:rPr lang="fr-FR" dirty="0" err="1"/>
              <a:t>review</a:t>
            </a:r>
            <a:r>
              <a:rPr lang="fr-FR" dirty="0"/>
              <a:t> scores sont 5/5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FEE80-2D38-4838-9E36-AD6F72685FE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 err="1"/>
              <a:t>Review</a:t>
            </a:r>
            <a:r>
              <a:rPr lang="fr-FR" dirty="0"/>
              <a:t> score varie par catégorie</a:t>
            </a:r>
          </a:p>
          <a:p>
            <a:pPr lvl="1"/>
            <a:r>
              <a:rPr lang="fr-FR" dirty="0"/>
              <a:t>Temps de livraison ?</a:t>
            </a:r>
          </a:p>
          <a:p>
            <a:pPr lvl="1"/>
            <a:r>
              <a:rPr lang="fr-FR" dirty="0"/>
              <a:t>Qualité / localisation vendeur ?</a:t>
            </a:r>
          </a:p>
          <a:p>
            <a:pPr lvl="1"/>
            <a:r>
              <a:rPr lang="fr-FR" dirty="0"/>
              <a:t>Expectations client ?</a:t>
            </a:r>
          </a:p>
        </p:txBody>
      </p:sp>
      <p:sp>
        <p:nvSpPr>
          <p:cNvPr id="209" name="Google Shape;209;p10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15</a:t>
            </a:fld>
            <a:endParaRPr lang="fr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074A7D8-29E4-4F84-B970-335D2151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2699645"/>
            <a:ext cx="4719701" cy="330261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21B990C-1488-47D8-9C7C-4463BCAD4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9801" y="2484289"/>
            <a:ext cx="5765079" cy="3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1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 dirty="0">
                <a:latin typeface="Montserrat"/>
                <a:ea typeface="Montserrat"/>
                <a:cs typeface="Montserrat"/>
                <a:sym typeface="Montserrat"/>
              </a:rPr>
              <a:t>03. Modélisations effectuées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671B57BD-9196-4C43-A571-CFDBE596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1. Segmentation RFM (Récence, Fréquence, Monétaire)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09FA0F5-9FC0-41E0-9BFC-F0CFD0312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Scoring</a:t>
            </a:r>
            <a:r>
              <a:rPr lang="fr-FR" dirty="0"/>
              <a:t> RFM</a:t>
            </a:r>
          </a:p>
          <a:p>
            <a:pPr lvl="1"/>
            <a:r>
              <a:rPr lang="fr-FR" dirty="0"/>
              <a:t>R = Récence en 4 </a:t>
            </a:r>
            <a:r>
              <a:rPr lang="fr-FR" dirty="0" err="1"/>
              <a:t>bins</a:t>
            </a:r>
            <a:r>
              <a:rPr lang="fr-FR" dirty="0"/>
              <a:t> (quantiles)</a:t>
            </a:r>
          </a:p>
          <a:p>
            <a:pPr lvl="1"/>
            <a:r>
              <a:rPr lang="fr-FR" dirty="0"/>
              <a:t>F = Fréquence en 3 </a:t>
            </a:r>
            <a:r>
              <a:rPr lang="fr-FR" dirty="0" err="1"/>
              <a:t>bins</a:t>
            </a:r>
            <a:r>
              <a:rPr lang="fr-FR" dirty="0"/>
              <a:t> (1,2, plus)</a:t>
            </a:r>
          </a:p>
          <a:p>
            <a:pPr lvl="1"/>
            <a:r>
              <a:rPr lang="fr-FR" dirty="0"/>
              <a:t>M = Montant moyenne en 4 </a:t>
            </a:r>
            <a:r>
              <a:rPr lang="fr-FR" dirty="0" err="1"/>
              <a:t>bins</a:t>
            </a:r>
            <a:r>
              <a:rPr lang="fr-FR" dirty="0"/>
              <a:t> (quantiles)</a:t>
            </a:r>
          </a:p>
          <a:p>
            <a:endParaRPr lang="fr-FR" dirty="0"/>
          </a:p>
          <a:p>
            <a:r>
              <a:rPr lang="fr-FR" dirty="0"/>
              <a:t>Score = R + F + M</a:t>
            </a:r>
          </a:p>
          <a:p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C96AD23-D923-48DC-9F45-BBDA4BA83DD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Incite à faire du marketing au plus récent (97% clients on fait un seul commande)</a:t>
            </a:r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17</a:t>
            </a:fld>
            <a:endParaRPr lang="fr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FECE988-D5FF-40AB-9CBC-F36C4B315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607" y="2708544"/>
            <a:ext cx="7212698" cy="3771428"/>
          </a:xfrm>
          <a:prstGeom prst="rect">
            <a:avLst/>
          </a:prstGeom>
        </p:spPr>
      </p:pic>
      <p:pic>
        <p:nvPicPr>
          <p:cNvPr id="17" name="Picture 16" descr="Chart, treemap chart&#10;&#10;Description automatically generated">
            <a:extLst>
              <a:ext uri="{FF2B5EF4-FFF2-40B4-BE49-F238E27FC236}">
                <a16:creationId xmlns:a16="http://schemas.microsoft.com/office/drawing/2014/main" id="{BFCEDDC4-C32D-481B-98E9-70083A353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20" y="3429000"/>
            <a:ext cx="3662532" cy="27285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671B57BD-9196-4C43-A571-CFDBE5963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2. Segmentation </a:t>
            </a:r>
            <a:r>
              <a:rPr lang="fr-FR" dirty="0" err="1"/>
              <a:t>Kmeans</a:t>
            </a:r>
            <a:r>
              <a:rPr lang="fr-FR" dirty="0"/>
              <a:t> (Récence, Fréquence, Monétaire)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09FA0F5-9FC0-41E0-9BFC-F0CFD0312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Segmentation par </a:t>
            </a:r>
            <a:r>
              <a:rPr lang="fr-FR" dirty="0" err="1"/>
              <a:t>Kmeans</a:t>
            </a:r>
            <a:r>
              <a:rPr lang="fr-FR" dirty="0"/>
              <a:t> (K=7)</a:t>
            </a:r>
          </a:p>
        </p:txBody>
      </p:sp>
      <p:sp>
        <p:nvSpPr>
          <p:cNvPr id="239" name="Google Shape;239;p1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18</a:t>
            </a:fld>
            <a:endParaRPr lang="fr"/>
          </a:p>
        </p:txBody>
      </p:sp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75E1D813-6502-4187-85A0-13228935D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83" y="3440178"/>
            <a:ext cx="3553845" cy="3316922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7F2B4DB-D52F-47A0-9B7C-2A6358894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9" y="2255915"/>
            <a:ext cx="4958143" cy="278427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2A45519-C22D-425D-9959-00A5C8F56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973" y="827444"/>
            <a:ext cx="3726993" cy="26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4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7F21C1-B3BB-4F11-A371-AC3886BCA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3. Segmentation </a:t>
            </a:r>
            <a:r>
              <a:rPr lang="fr-FR" dirty="0" err="1"/>
              <a:t>KMeans</a:t>
            </a:r>
            <a:r>
              <a:rPr lang="fr-FR" dirty="0"/>
              <a:t> – choix de nombre de clusters (k)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24E756-D555-49A4-99C5-E52516BF9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20800"/>
            <a:ext cx="3960002" cy="5802900"/>
          </a:xfrm>
        </p:spPr>
        <p:txBody>
          <a:bodyPr/>
          <a:lstStyle/>
          <a:p>
            <a:pPr marL="76200" indent="0">
              <a:buNone/>
            </a:pPr>
            <a:r>
              <a:rPr lang="fr-FR" dirty="0"/>
              <a:t>Cohérence</a:t>
            </a:r>
          </a:p>
          <a:p>
            <a:r>
              <a:rPr lang="fr-FR" dirty="0" err="1"/>
              <a:t>Inertia</a:t>
            </a:r>
            <a:r>
              <a:rPr lang="fr-FR" dirty="0"/>
              <a:t> (</a:t>
            </a:r>
            <a:r>
              <a:rPr lang="fr-FR" dirty="0" err="1"/>
              <a:t>distortion</a:t>
            </a:r>
            <a:r>
              <a:rPr lang="fr-FR" dirty="0"/>
              <a:t>)</a:t>
            </a:r>
          </a:p>
          <a:p>
            <a:r>
              <a:rPr lang="fr-FR" dirty="0" err="1"/>
              <a:t>Calinski</a:t>
            </a:r>
            <a:r>
              <a:rPr lang="fr-FR" dirty="0"/>
              <a:t> </a:t>
            </a:r>
            <a:r>
              <a:rPr lang="fr-FR" dirty="0" err="1"/>
              <a:t>Harabasz</a:t>
            </a:r>
            <a:endParaRPr lang="fr-FR" dirty="0"/>
          </a:p>
          <a:p>
            <a:r>
              <a:rPr lang="fr-FR" dirty="0" err="1"/>
              <a:t>Davies_Bouldin</a:t>
            </a:r>
            <a:endParaRPr lang="fr-FR" dirty="0"/>
          </a:p>
          <a:p>
            <a:endParaRPr lang="fr-FR" dirty="0"/>
          </a:p>
          <a:p>
            <a:pPr marL="76200" indent="0">
              <a:buNone/>
            </a:pPr>
            <a:r>
              <a:rPr lang="fr-FR" dirty="0"/>
              <a:t>Forme</a:t>
            </a:r>
          </a:p>
          <a:p>
            <a:r>
              <a:rPr lang="fr-FR" dirty="0"/>
              <a:t>Silhouette</a:t>
            </a:r>
          </a:p>
          <a:p>
            <a:endParaRPr lang="fr-FR" dirty="0"/>
          </a:p>
          <a:p>
            <a:pPr marL="76200" indent="0">
              <a:buNone/>
            </a:pPr>
            <a:r>
              <a:rPr lang="fr-FR" dirty="0"/>
              <a:t>Stabilité</a:t>
            </a:r>
          </a:p>
          <a:p>
            <a:r>
              <a:rPr lang="fr-FR" dirty="0"/>
              <a:t>Mesure de la </a:t>
            </a:r>
            <a:r>
              <a:rPr lang="fr-FR" dirty="0" err="1"/>
              <a:t>reproducibilité</a:t>
            </a:r>
            <a:r>
              <a:rPr lang="fr-FR" dirty="0"/>
              <a:t> des clusters sur échantillons aléatoires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030EB-C027-40D3-A7D0-6950B51877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19</a:t>
            </a:fld>
            <a:endParaRPr lang="fr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2AF8FE4E-C678-4CCA-8948-712385694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08"/>
          <a:stretch/>
        </p:blipFill>
        <p:spPr>
          <a:xfrm>
            <a:off x="4741452" y="1023009"/>
            <a:ext cx="6921008" cy="57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dirty="0"/>
              <a:t>Sommaire</a:t>
            </a:r>
            <a:endParaRPr dirty="0"/>
          </a:p>
        </p:txBody>
      </p:sp>
      <p:sp>
        <p:nvSpPr>
          <p:cNvPr id="87" name="Google Shape;87;p2"/>
          <p:cNvSpPr txBox="1">
            <a:spLocks noGrp="1"/>
          </p:cNvSpPr>
          <p:nvPr>
            <p:ph type="body" idx="1"/>
          </p:nvPr>
        </p:nvSpPr>
        <p:spPr>
          <a:xfrm>
            <a:off x="415600" y="1233714"/>
            <a:ext cx="11360800" cy="5222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01 Présentation de la problématique</a:t>
            </a:r>
            <a:endParaRPr dirty="0"/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02 Analyse exploratoire et feature engineering</a:t>
            </a:r>
            <a:endParaRPr dirty="0"/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ea typeface="Montserrat"/>
                <a:cs typeface="Montserrat"/>
                <a:sym typeface="Montserrat"/>
              </a:rPr>
              <a:t>03 Modélisations </a:t>
            </a:r>
            <a:r>
              <a:rPr lang="fr" sz="2800" b="0" i="0" dirty="0">
                <a:latin typeface="Montserrat"/>
                <a:ea typeface="Montserrat"/>
                <a:cs typeface="Montserrat"/>
                <a:sym typeface="Montserrat"/>
              </a:rPr>
              <a:t>effectuées</a:t>
            </a:r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sym typeface="Montserrat"/>
              </a:rPr>
              <a:t>04 Modele selectionné</a:t>
            </a:r>
            <a:endParaRPr dirty="0"/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b="0" i="0" dirty="0">
                <a:latin typeface="Montserrat"/>
                <a:ea typeface="Montserrat"/>
                <a:cs typeface="Montserrat"/>
                <a:sym typeface="Montserrat"/>
              </a:rPr>
              <a:t>05 Simulation de stabilité</a:t>
            </a:r>
          </a:p>
          <a:p>
            <a:pPr marL="152396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sz="2800" dirty="0">
                <a:latin typeface="Montserrat"/>
                <a:sym typeface="Montserrat"/>
              </a:rPr>
              <a:t>06 Conclusion</a:t>
            </a:r>
            <a:endParaRPr dirty="0"/>
          </a:p>
          <a:p>
            <a:pPr marL="609585" lvl="0" indent="-342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27109E-8B01-4E92-9804-17351F01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Kmeans</a:t>
            </a:r>
            <a:r>
              <a:rPr lang="fr-FR" dirty="0"/>
              <a:t> – silhouette scores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B94AB93-A4C9-4063-A527-1FB53F584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D71D5-37B1-4DBA-B26D-DA31D4EE4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20</a:t>
            </a:fld>
            <a:endParaRPr lang="fr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D636400-196F-4CAD-96BE-29695EB0F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4" y="1022866"/>
            <a:ext cx="6679365" cy="40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65D590-293D-4E13-B649-BF817758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Kmeans</a:t>
            </a:r>
            <a:r>
              <a:rPr lang="fr-FR" dirty="0"/>
              <a:t> (k=7) – Visualisation t-SNE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000B3-434D-40F6-855F-8C717E981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Frequent</a:t>
            </a:r>
            <a:r>
              <a:rPr lang="fr-FR" dirty="0"/>
              <a:t> acheteurs au milieu</a:t>
            </a:r>
          </a:p>
          <a:p>
            <a:r>
              <a:rPr lang="fr-FR" dirty="0"/>
              <a:t>Gros </a:t>
            </a:r>
            <a:r>
              <a:rPr lang="fr-FR" dirty="0" err="1"/>
              <a:t>dépenseurs</a:t>
            </a:r>
            <a:r>
              <a:rPr lang="fr-FR" dirty="0"/>
              <a:t> en bas</a:t>
            </a:r>
          </a:p>
          <a:p>
            <a:r>
              <a:rPr lang="fr-FR" dirty="0" err="1"/>
              <a:t>Pétit</a:t>
            </a:r>
            <a:r>
              <a:rPr lang="fr-FR" dirty="0"/>
              <a:t> achats en haut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F81FF4-A492-49C3-8D84-BD4113CF86C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Le moyenne de paiement est aussi discriminatoire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5000B-D804-4C1A-8261-33CF49163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21</a:t>
            </a:fld>
            <a:endParaRPr lang="fr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728E870-77F4-45A2-840A-BA926E6A3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60"/>
          <a:stretch/>
        </p:blipFill>
        <p:spPr>
          <a:xfrm>
            <a:off x="702021" y="2210671"/>
            <a:ext cx="4246769" cy="4187262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C3B39C02-FA7A-4EEA-92F9-492C03C5C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7"/>
          <a:stretch/>
        </p:blipFill>
        <p:spPr>
          <a:xfrm>
            <a:off x="6609347" y="1935856"/>
            <a:ext cx="4687263" cy="458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4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CA51D-9BC4-4668-8BFB-7810C7F55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Clustering </a:t>
            </a:r>
            <a:r>
              <a:rPr lang="fr-FR" dirty="0" err="1"/>
              <a:t>Agglomerative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A21BC-D7FF-4FFC-B099-7EB1D9E12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CCF17-771E-4C55-A81B-B37FA245E5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565B1-3BD1-47CC-BA9A-4BE6291E8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22</a:t>
            </a:fld>
            <a:endParaRPr lang="fr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3B60A7B-8B59-4FE0-97C0-E946431D9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317" y="946460"/>
            <a:ext cx="9879365" cy="4965079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6A07FAA-49D6-439B-9A56-9AC1F0727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700" y="946460"/>
            <a:ext cx="5286982" cy="508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35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59E45-8BD4-4ABA-9050-46CD3C46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DBSCAN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C45A7-11E9-4C53-B327-E4E63FE0B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ADF62E-71D1-4590-AA65-FF07371915E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FEA9-47CD-4E28-BE25-27BBF00E39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23</a:t>
            </a:fld>
            <a:endParaRPr lang="fr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57476FAA-1232-4385-A05D-48E4BC2CA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97" y="894181"/>
            <a:ext cx="7513403" cy="558579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56FA80D-67CE-4B91-BD57-5612041A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" y="1944423"/>
            <a:ext cx="5168254" cy="37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21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 b="0" i="0">
                <a:latin typeface="Montserrat"/>
                <a:ea typeface="Montserrat"/>
                <a:cs typeface="Montserrat"/>
                <a:sym typeface="Montserrat"/>
              </a:rPr>
              <a:t>05 Le modèle final sélectionné</a:t>
            </a:r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6609-7B95-4181-9C4A-2DB1B2AF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Segments (année février 2017-8)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D71D5-37B1-4DBA-B26D-DA31D4EE4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25</a:t>
            </a:fld>
            <a:endParaRPr lang="fr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1FDE44D3-05FF-4FFE-9893-B1318F29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0" y="1012792"/>
            <a:ext cx="11513303" cy="546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2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65D590-293D-4E13-B649-BF8177589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Segments change pendant le temps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5000B-D804-4C1A-8261-33CF49163B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26</a:t>
            </a:fld>
            <a:endParaRPr lang="fr"/>
          </a:p>
        </p:txBody>
      </p:sp>
      <p:pic>
        <p:nvPicPr>
          <p:cNvPr id="4" name="Picture 3" descr="Chart, radar chart&#10;&#10;Description automatically generated">
            <a:extLst>
              <a:ext uri="{FF2B5EF4-FFF2-40B4-BE49-F238E27FC236}">
                <a16:creationId xmlns:a16="http://schemas.microsoft.com/office/drawing/2014/main" id="{A56B9524-F945-4322-85DB-436DF78D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0" y="1109714"/>
            <a:ext cx="11450241" cy="543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0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83AE-A9EE-4EE4-8FEA-1F8A867D4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Evolution des segments dans le temps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6BA57A-2037-4431-9CFA-BB4AFCFD8E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27</a:t>
            </a:fld>
            <a:endParaRPr lang="fr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C2D59972-95F5-4723-9E0C-CF57F19642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5" b="3471"/>
          <a:stretch/>
        </p:blipFill>
        <p:spPr>
          <a:xfrm>
            <a:off x="1019502" y="1056289"/>
            <a:ext cx="8681545" cy="58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2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4D4A-F71C-49CA-8B12-555A82EE4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Profil des segments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4BB6EE-8C8A-470A-9B46-9035293F57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28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4982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89157-745D-4518-BB2F-4BFF8668C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Stabilité des segments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D905C3-34A5-466F-AA95-F09C7EA4C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992000"/>
            <a:ext cx="5333201" cy="5225700"/>
          </a:xfrm>
        </p:spPr>
        <p:txBody>
          <a:bodyPr/>
          <a:lstStyle/>
          <a:p>
            <a:r>
              <a:rPr lang="fr-FR" dirty="0"/>
              <a:t>On peut prévois la segmentation 2 mois en avance (pour segmentation entre 4 et 8 segments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C4D32D-4B74-460D-B6E5-3FAA5108929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ARI Score = percentage des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B10E4D-C2D6-4D2A-BA25-60BEA9A28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29</a:t>
            </a:fld>
            <a:endParaRPr lang="fr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3326241-11AE-4A9D-8C89-99F125E6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99" y="2287547"/>
            <a:ext cx="5596318" cy="424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6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01 Présentation de la problématique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</a:t>
            </a:fld>
            <a:endParaRPr lang="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fr"/>
              <a:t>06 Conclusion et améliorations à faire</a:t>
            </a:r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73ECC-611A-44EA-8B7A-F54BD6D59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Choix de segmentation </a:t>
            </a:r>
          </a:p>
        </p:txBody>
      </p:sp>
      <p:sp>
        <p:nvSpPr>
          <p:cNvPr id="392" name="Google Shape;392;p33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31</a:t>
            </a:fld>
            <a:endParaRPr lang="f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Améliorations à faire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A7CDC-7931-4F06-8FDF-5F4EBA628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Ajouter des variables catégoriques aux segmentation</a:t>
            </a:r>
          </a:p>
          <a:p>
            <a:pPr lvl="1"/>
            <a:r>
              <a:rPr lang="fr-FR" dirty="0" err="1"/>
              <a:t>Kprototype</a:t>
            </a:r>
            <a:r>
              <a:rPr lang="fr-FR" dirty="0"/>
              <a:t> avec les catégories préférées </a:t>
            </a:r>
            <a:r>
              <a:rPr lang="fr-FR" dirty="0" err="1"/>
              <a:t>one-hot</a:t>
            </a:r>
            <a:r>
              <a:rPr lang="fr-FR" dirty="0"/>
              <a:t> </a:t>
            </a:r>
            <a:r>
              <a:rPr lang="fr-FR" dirty="0" err="1"/>
              <a:t>encoded</a:t>
            </a:r>
            <a:endParaRPr lang="fr-FR" dirty="0"/>
          </a:p>
          <a:p>
            <a:r>
              <a:rPr lang="fr-FR" dirty="0"/>
              <a:t>Analyse NLP des commentaires et titres des ‘</a:t>
            </a:r>
            <a:r>
              <a:rPr lang="fr-FR" dirty="0" err="1"/>
              <a:t>customer</a:t>
            </a:r>
            <a:r>
              <a:rPr lang="fr-FR" dirty="0"/>
              <a:t> </a:t>
            </a:r>
            <a:r>
              <a:rPr lang="fr-FR" dirty="0" err="1"/>
              <a:t>reviews</a:t>
            </a:r>
            <a:r>
              <a:rPr lang="fr-FR"/>
              <a:t>’</a:t>
            </a:r>
          </a:p>
        </p:txBody>
      </p:sp>
      <p:sp>
        <p:nvSpPr>
          <p:cNvPr id="399" name="Google Shape;399;p3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32</a:t>
            </a:fld>
            <a:endParaRPr lang="f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405" name="Google Shape;405;p35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lvl="0" indent="0">
              <a:buNone/>
            </a:pPr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images: Mark Creasey</a:t>
            </a:r>
          </a:p>
          <a:p>
            <a:pPr lvl="0"/>
            <a:r>
              <a:rPr lang="fr-FR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mrcreasey@gmail.com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lvl="0"/>
            <a:endParaRPr lang="fr-FR" dirty="0">
              <a:solidFill>
                <a:schemeClr val="tx2">
                  <a:lumMod val="20000"/>
                  <a:lumOff val="80000"/>
                </a:schemeClr>
              </a:solidFill>
            </a:endParaRPr>
          </a:p>
          <a:p>
            <a:pPr lvl="0"/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Merci !</a:t>
            </a:r>
          </a:p>
        </p:txBody>
      </p:sp>
      <p:sp>
        <p:nvSpPr>
          <p:cNvPr id="406" name="Google Shape;406;p35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33</a:t>
            </a:fld>
            <a:endParaRPr lang="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Mission</a:t>
            </a:r>
            <a:br>
              <a:rPr lang="fr-FR" dirty="0"/>
            </a:br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3723BD-0388-4CB8-B2F5-32DDFD09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775590" cy="5225700"/>
          </a:xfrm>
        </p:spPr>
        <p:txBody>
          <a:bodyPr>
            <a:normAutofit fontScale="92500"/>
          </a:bodyPr>
          <a:lstStyle/>
          <a:p>
            <a:pPr marL="107950" indent="0">
              <a:buNone/>
            </a:pPr>
            <a:r>
              <a:rPr lang="fr-FR" sz="2400" dirty="0"/>
              <a:t>[</a:t>
            </a:r>
            <a:r>
              <a:rPr lang="fr-FR" sz="2400" dirty="0" err="1">
                <a:hlinkClick r:id="rId3"/>
              </a:rPr>
              <a:t>Olist</a:t>
            </a:r>
            <a:r>
              <a:rPr lang="fr-FR" sz="2400" dirty="0"/>
              <a:t>] - solution de vente en ligne, souhaite une </a:t>
            </a:r>
            <a:r>
              <a:rPr lang="fr-FR" sz="2400" b="1" dirty="0"/>
              <a:t>segmentation des clients</a:t>
            </a:r>
          </a:p>
          <a:p>
            <a:pPr marL="107950" indent="0">
              <a:buNone/>
            </a:pPr>
            <a:r>
              <a:rPr lang="fr-FR" sz="2400" b="1" dirty="0"/>
              <a:t>pour améliorer les actions du marketing</a:t>
            </a:r>
          </a:p>
          <a:p>
            <a:endParaRPr lang="fr-FR" b="1" dirty="0"/>
          </a:p>
          <a:p>
            <a:pPr marL="107950" indent="0">
              <a:buNone/>
            </a:pPr>
            <a:endParaRPr lang="fr-FR" dirty="0"/>
          </a:p>
          <a:p>
            <a:r>
              <a:rPr lang="fr-FR" sz="2000" dirty="0"/>
              <a:t>comprendre </a:t>
            </a:r>
            <a:r>
              <a:rPr lang="fr-FR" sz="2000" b="1" dirty="0"/>
              <a:t>les différents types d'utilisateurs</a:t>
            </a:r>
          </a:p>
          <a:p>
            <a:endParaRPr lang="fr-FR" sz="2000" dirty="0"/>
          </a:p>
          <a:p>
            <a:r>
              <a:rPr lang="fr-FR" sz="2000" dirty="0"/>
              <a:t>fournir à l’équipe marketing </a:t>
            </a:r>
            <a:r>
              <a:rPr lang="fr-FR" sz="2000" b="1" dirty="0"/>
              <a:t>une description actionnable</a:t>
            </a:r>
          </a:p>
          <a:p>
            <a:endParaRPr lang="fr-FR" sz="2000" dirty="0"/>
          </a:p>
          <a:p>
            <a:r>
              <a:rPr lang="fr-FR" sz="2000" dirty="0"/>
              <a:t>une proposition de </a:t>
            </a:r>
            <a:r>
              <a:rPr lang="fr-FR" sz="2000" b="1" dirty="0"/>
              <a:t>contrat de maintenance </a:t>
            </a:r>
            <a:r>
              <a:rPr lang="fr-FR" sz="2000" dirty="0"/>
              <a:t> (fréquence à laquelle la segmentation doit être mise à jour pour rester pertinente)</a:t>
            </a:r>
          </a:p>
          <a:p>
            <a:endParaRPr lang="fr-FR" dirty="0"/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7950" lvl="0" indent="0">
              <a:buNone/>
            </a:pPr>
            <a:r>
              <a:rPr lang="fr-FR" sz="2400" dirty="0"/>
              <a:t>Contraintes</a:t>
            </a:r>
            <a:br>
              <a:rPr lang="fr-FR" dirty="0"/>
            </a:br>
            <a:endParaRPr lang="fr-FR" dirty="0"/>
          </a:p>
          <a:p>
            <a:pPr lvl="0"/>
            <a:r>
              <a:rPr lang="fr-FR" dirty="0"/>
              <a:t>Source de données:</a:t>
            </a:r>
          </a:p>
          <a:p>
            <a:pPr lvl="1"/>
            <a:r>
              <a:rPr lang="fr-FR" dirty="0"/>
              <a:t>anonymisées</a:t>
            </a:r>
          </a:p>
          <a:p>
            <a:pPr lvl="1"/>
            <a:r>
              <a:rPr lang="fr-FR" dirty="0"/>
              <a:t>période limitée de 18 mois</a:t>
            </a:r>
          </a:p>
          <a:p>
            <a:pPr lvl="1"/>
            <a:r>
              <a:rPr lang="fr-FR" dirty="0"/>
              <a:t>9 fichiers CSV à intégrer</a:t>
            </a:r>
          </a:p>
          <a:p>
            <a:pPr marL="584200" lvl="1" indent="0">
              <a:buNone/>
            </a:pPr>
            <a:endParaRPr lang="fr-FR" dirty="0"/>
          </a:p>
          <a:p>
            <a:pPr marL="469900" indent="-342900"/>
            <a:r>
              <a:rPr lang="fr-FR" dirty="0"/>
              <a:t>Format des livrables</a:t>
            </a:r>
          </a:p>
          <a:p>
            <a:pPr marL="927100" lvl="1" indent="-342900"/>
            <a:r>
              <a:rPr lang="fr-FR" dirty="0"/>
              <a:t>Suivre PEP8</a:t>
            </a:r>
          </a:p>
          <a:p>
            <a:pPr lvl="0"/>
            <a:endParaRPr lang="fr-FR" dirty="0"/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4</a:t>
            </a:fld>
            <a:endParaRPr lang="fr"/>
          </a:p>
        </p:txBody>
      </p:sp>
      <p:pic>
        <p:nvPicPr>
          <p:cNvPr id="3" name="Graphic 2">
            <a:hlinkClick r:id="rId3"/>
            <a:extLst>
              <a:ext uri="{FF2B5EF4-FFF2-40B4-BE49-F238E27FC236}">
                <a16:creationId xmlns:a16="http://schemas.microsoft.com/office/drawing/2014/main" id="{D60BF521-9E58-45D3-8E41-8607AD103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65016" y="5238047"/>
            <a:ext cx="1590814" cy="6279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25B5BE6-AE0B-4351-B08F-817574F3F986}"/>
              </a:ext>
            </a:extLst>
          </p:cNvPr>
          <p:cNvSpPr/>
          <p:nvPr/>
        </p:nvSpPr>
        <p:spPr>
          <a:xfrm>
            <a:off x="415600" y="1628323"/>
            <a:ext cx="5573720" cy="47696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Interprétation du problématique</a:t>
            </a:r>
            <a:br>
              <a:rPr lang="fr-FR" dirty="0"/>
            </a:br>
            <a:endParaRPr lang="fr-FR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3723BD-0388-4CB8-B2F5-32DDFD094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992000"/>
            <a:ext cx="5775590" cy="5225700"/>
          </a:xfrm>
        </p:spPr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2800" dirty="0"/>
              <a:t>La plateforme </a:t>
            </a:r>
            <a:r>
              <a:rPr lang="fr-FR" sz="2800" dirty="0" err="1"/>
              <a:t>Olist</a:t>
            </a:r>
            <a:endParaRPr lang="fr-FR" sz="2800" dirty="0"/>
          </a:p>
          <a:p>
            <a:pPr marL="107950" indent="0">
              <a:buNone/>
            </a:pPr>
            <a:endParaRPr lang="fr-FR" sz="2800" dirty="0"/>
          </a:p>
          <a:p>
            <a:pPr marL="107950" indent="0">
              <a:buNone/>
            </a:pPr>
            <a:r>
              <a:rPr lang="fr-FR" sz="2400" dirty="0" err="1">
                <a:solidFill>
                  <a:srgbClr val="00B050"/>
                </a:solidFill>
              </a:rPr>
              <a:t>customers</a:t>
            </a:r>
            <a:endParaRPr lang="fr-FR" sz="2400" dirty="0">
              <a:solidFill>
                <a:srgbClr val="00B050"/>
              </a:solidFill>
            </a:endParaRPr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/>
              <a:t>payments</a:t>
            </a: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/>
              <a:t>orders</a:t>
            </a: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/>
              <a:t>products</a:t>
            </a:r>
            <a:endParaRPr lang="fr-FR" sz="2400" dirty="0"/>
          </a:p>
          <a:p>
            <a:pPr marL="107950" indent="0">
              <a:buNone/>
            </a:pPr>
            <a:endParaRPr lang="fr-FR" sz="2400" dirty="0"/>
          </a:p>
          <a:p>
            <a:pPr marL="107950" indent="0">
              <a:buNone/>
            </a:pPr>
            <a:r>
              <a:rPr lang="fr-FR" sz="2400" dirty="0" err="1">
                <a:solidFill>
                  <a:srgbClr val="FF66FF"/>
                </a:solidFill>
              </a:rPr>
              <a:t>sellers</a:t>
            </a:r>
            <a:endParaRPr lang="fr-FR" sz="2400" dirty="0">
              <a:solidFill>
                <a:srgbClr val="FF66FF"/>
              </a:solidFill>
            </a:endParaRPr>
          </a:p>
        </p:txBody>
      </p:sp>
      <p:sp>
        <p:nvSpPr>
          <p:cNvPr id="101" name="Google Shape;101;p4"/>
          <p:cNvSpPr txBox="1">
            <a:spLocks noGrp="1"/>
          </p:cNvSpPr>
          <p:nvPr>
            <p:ph type="body" idx="2"/>
          </p:nvPr>
        </p:nvSpPr>
        <p:spPr/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107950" lvl="0" indent="0">
              <a:buNone/>
            </a:pPr>
            <a:r>
              <a:rPr lang="fr-FR" sz="2800" dirty="0"/>
              <a:t>Les démarches</a:t>
            </a:r>
            <a:br>
              <a:rPr lang="fr-FR" dirty="0"/>
            </a:br>
            <a:endParaRPr lang="fr-FR" dirty="0"/>
          </a:p>
          <a:p>
            <a:r>
              <a:rPr lang="fr-FR" dirty="0"/>
              <a:t>Nettoyage fusion de </a:t>
            </a:r>
            <a:r>
              <a:rPr lang="fr-FR" b="1" dirty="0"/>
              <a:t>données par client</a:t>
            </a:r>
          </a:p>
          <a:p>
            <a:endParaRPr lang="fr-FR" dirty="0"/>
          </a:p>
          <a:p>
            <a:r>
              <a:rPr lang="fr-FR" dirty="0"/>
              <a:t>Analyse exploratoire des </a:t>
            </a:r>
            <a:r>
              <a:rPr lang="fr-FR" b="1" dirty="0"/>
              <a:t>dimensions disponibles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dirty="0" err="1"/>
              <a:t>Feature</a:t>
            </a:r>
            <a:r>
              <a:rPr lang="fr-FR" dirty="0"/>
              <a:t> engineering:  Sélection / création d’</a:t>
            </a:r>
            <a:r>
              <a:rPr lang="fr-FR" b="1" dirty="0"/>
              <a:t>indicateurs de comportement</a:t>
            </a:r>
          </a:p>
          <a:p>
            <a:endParaRPr lang="fr-FR" dirty="0"/>
          </a:p>
          <a:p>
            <a:r>
              <a:rPr lang="fr-FR" dirty="0"/>
              <a:t>Modélisation : </a:t>
            </a:r>
            <a:r>
              <a:rPr lang="fr-FR" b="1" dirty="0"/>
              <a:t>Segmentation des clients</a:t>
            </a:r>
          </a:p>
          <a:p>
            <a:endParaRPr lang="fr-FR" dirty="0"/>
          </a:p>
          <a:p>
            <a:r>
              <a:rPr lang="fr-FR" dirty="0" err="1"/>
              <a:t>Interpretation</a:t>
            </a:r>
            <a:r>
              <a:rPr lang="fr-FR" dirty="0"/>
              <a:t>: </a:t>
            </a:r>
            <a:r>
              <a:rPr lang="fr-FR" b="1" dirty="0"/>
              <a:t>actions à prendre</a:t>
            </a:r>
          </a:p>
          <a:p>
            <a:pPr marL="107950" indent="0">
              <a:buNone/>
            </a:pPr>
            <a:endParaRPr lang="fr-FR" dirty="0"/>
          </a:p>
          <a:p>
            <a:r>
              <a:rPr lang="fr-FR" dirty="0"/>
              <a:t>Evaluation de la </a:t>
            </a:r>
            <a:r>
              <a:rPr lang="fr-FR" b="1" dirty="0"/>
              <a:t>stabilité</a:t>
            </a:r>
            <a:r>
              <a:rPr lang="fr-FR" dirty="0"/>
              <a:t> de segmentation</a:t>
            </a:r>
          </a:p>
        </p:txBody>
      </p:sp>
      <p:sp>
        <p:nvSpPr>
          <p:cNvPr id="103" name="Google Shape;103;p4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5</a:t>
            </a:fld>
            <a:endParaRPr lang="fr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98C21EB-02F1-412F-B026-169044D29D41}"/>
              </a:ext>
            </a:extLst>
          </p:cNvPr>
          <p:cNvGrpSpPr/>
          <p:nvPr/>
        </p:nvGrpSpPr>
        <p:grpSpPr>
          <a:xfrm>
            <a:off x="2195439" y="1685811"/>
            <a:ext cx="3428121" cy="4677384"/>
            <a:chOff x="2195439" y="1445781"/>
            <a:chExt cx="3428121" cy="4677384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B511016-F230-4C27-B1C9-FA585B60F4AE}"/>
                </a:ext>
              </a:extLst>
            </p:cNvPr>
            <p:cNvGrpSpPr/>
            <p:nvPr/>
          </p:nvGrpSpPr>
          <p:grpSpPr>
            <a:xfrm>
              <a:off x="2195439" y="2417361"/>
              <a:ext cx="3428121" cy="2842537"/>
              <a:chOff x="2195439" y="2417361"/>
              <a:chExt cx="3428121" cy="2842537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9FCDB76-7D70-4FB4-9409-0A3EC27923AE}"/>
                  </a:ext>
                </a:extLst>
              </p:cNvPr>
              <p:cNvSpPr/>
              <p:nvPr/>
            </p:nvSpPr>
            <p:spPr>
              <a:xfrm>
                <a:off x="2195439" y="2417361"/>
                <a:ext cx="3428121" cy="28425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3" name="Graphic 2">
                <a:hlinkClick r:id="rId3"/>
                <a:extLst>
                  <a:ext uri="{FF2B5EF4-FFF2-40B4-BE49-F238E27FC236}">
                    <a16:creationId xmlns:a16="http://schemas.microsoft.com/office/drawing/2014/main" id="{D60BF521-9E58-45D3-8E41-8607AD103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30757" y="3485943"/>
                <a:ext cx="1590814" cy="627953"/>
              </a:xfrm>
              <a:prstGeom prst="rect">
                <a:avLst/>
              </a:prstGeom>
            </p:spPr>
          </p:pic>
          <p:pic>
            <p:nvPicPr>
              <p:cNvPr id="97" name="Graphic 96" descr="Truck with solid fill">
                <a:extLst>
                  <a:ext uri="{FF2B5EF4-FFF2-40B4-BE49-F238E27FC236}">
                    <a16:creationId xmlns:a16="http://schemas.microsoft.com/office/drawing/2014/main" id="{1D056395-74C2-4091-8D68-B4D8D37EB4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867201" y="3116990"/>
                <a:ext cx="715003" cy="715003"/>
              </a:xfrm>
              <a:prstGeom prst="rect">
                <a:avLst/>
              </a:prstGeom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0D86802-CF53-4CF7-BBF2-430E9190AAE2}"/>
                </a:ext>
              </a:extLst>
            </p:cNvPr>
            <p:cNvGrpSpPr/>
            <p:nvPr/>
          </p:nvGrpSpPr>
          <p:grpSpPr>
            <a:xfrm>
              <a:off x="2630324" y="5504765"/>
              <a:ext cx="2472672" cy="618400"/>
              <a:chOff x="2630324" y="5504765"/>
              <a:chExt cx="2472672" cy="618400"/>
            </a:xfrm>
          </p:grpSpPr>
          <p:pic>
            <p:nvPicPr>
              <p:cNvPr id="20" name="Graphic 19" descr="Female Profile outline">
                <a:extLst>
                  <a:ext uri="{FF2B5EF4-FFF2-40B4-BE49-F238E27FC236}">
                    <a16:creationId xmlns:a16="http://schemas.microsoft.com/office/drawing/2014/main" id="{5C02864D-DA00-43D6-8384-6EF2FBB64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30324" y="5538318"/>
                <a:ext cx="551294" cy="551294"/>
              </a:xfrm>
              <a:prstGeom prst="rect">
                <a:avLst/>
              </a:prstGeom>
            </p:spPr>
          </p:pic>
          <p:pic>
            <p:nvPicPr>
              <p:cNvPr id="24" name="Graphic 23" descr="Meeting with solid fill">
                <a:extLst>
                  <a:ext uri="{FF2B5EF4-FFF2-40B4-BE49-F238E27FC236}">
                    <a16:creationId xmlns:a16="http://schemas.microsoft.com/office/drawing/2014/main" id="{63089462-B3F5-47A2-A426-D93714DF4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484596" y="5504765"/>
                <a:ext cx="618400" cy="618400"/>
              </a:xfrm>
              <a:prstGeom prst="rect">
                <a:avLst/>
              </a:prstGeom>
            </p:spPr>
          </p:pic>
          <p:pic>
            <p:nvPicPr>
              <p:cNvPr id="26" name="Graphic 25" descr="Group brainstorm with solid fill">
                <a:extLst>
                  <a:ext uri="{FF2B5EF4-FFF2-40B4-BE49-F238E27FC236}">
                    <a16:creationId xmlns:a16="http://schemas.microsoft.com/office/drawing/2014/main" id="{9E981467-7A7F-4FE8-AA66-01F389F2B4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49165" y="5504765"/>
                <a:ext cx="618400" cy="618400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1791D74-AB16-42E0-9346-A21B746EF7B8}"/>
                </a:ext>
              </a:extLst>
            </p:cNvPr>
            <p:cNvGrpSpPr/>
            <p:nvPr/>
          </p:nvGrpSpPr>
          <p:grpSpPr>
            <a:xfrm>
              <a:off x="2211986" y="1445781"/>
              <a:ext cx="3137254" cy="2759189"/>
              <a:chOff x="2211986" y="1445781"/>
              <a:chExt cx="3137254" cy="2759189"/>
            </a:xfrm>
          </p:grpSpPr>
          <p:pic>
            <p:nvPicPr>
              <p:cNvPr id="4" name="Graphic 3" descr="Female Profile with solid fill">
                <a:extLst>
                  <a:ext uri="{FF2B5EF4-FFF2-40B4-BE49-F238E27FC236}">
                    <a16:creationId xmlns:a16="http://schemas.microsoft.com/office/drawing/2014/main" id="{12AD565D-1106-486D-B667-15374BCBC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202113" y="144578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Graphic 8" descr="Credit card with solid fill">
                <a:extLst>
                  <a:ext uri="{FF2B5EF4-FFF2-40B4-BE49-F238E27FC236}">
                    <a16:creationId xmlns:a16="http://schemas.microsoft.com/office/drawing/2014/main" id="{B940D659-6E1D-420D-8A6E-6AA6A8C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268430" y="2339941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5" descr="Shopping cart with solid fill">
                <a:extLst>
                  <a:ext uri="{FF2B5EF4-FFF2-40B4-BE49-F238E27FC236}">
                    <a16:creationId xmlns:a16="http://schemas.microsoft.com/office/drawing/2014/main" id="{99567EE2-9650-4D09-BCE9-1112E518A9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2211986" y="3394867"/>
                <a:ext cx="810103" cy="810103"/>
              </a:xfrm>
              <a:prstGeom prst="rect">
                <a:avLst/>
              </a:prstGeom>
            </p:spPr>
          </p:pic>
          <p:pic>
            <p:nvPicPr>
              <p:cNvPr id="28" name="Graphic 27" descr="Rating Star with solid fill">
                <a:extLst>
                  <a:ext uri="{FF2B5EF4-FFF2-40B4-BE49-F238E27FC236}">
                    <a16:creationId xmlns:a16="http://schemas.microsoft.com/office/drawing/2014/main" id="{1EA9D51B-7725-446E-9BF8-21E732B19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4434840" y="1753784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7133AB23-9FA6-49D3-ADDF-F6F76FE36ED7}"/>
                </a:ext>
              </a:extLst>
            </p:cNvPr>
            <p:cNvGrpSpPr/>
            <p:nvPr/>
          </p:nvGrpSpPr>
          <p:grpSpPr>
            <a:xfrm>
              <a:off x="2605936" y="4280800"/>
              <a:ext cx="2796331" cy="995354"/>
              <a:chOff x="2605936" y="4280800"/>
              <a:chExt cx="2796331" cy="995354"/>
            </a:xfrm>
          </p:grpSpPr>
          <p:pic>
            <p:nvPicPr>
              <p:cNvPr id="10" name="Graphic 9" descr="Present with solid fill">
                <a:extLst>
                  <a:ext uri="{FF2B5EF4-FFF2-40B4-BE49-F238E27FC236}">
                    <a16:creationId xmlns:a16="http://schemas.microsoft.com/office/drawing/2014/main" id="{EF91E8F5-75BD-4C79-A9E2-FE3D4DB7B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120717" y="4376356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12" name="Graphic 11" descr="Smart Phone with solid fill">
                <a:extLst>
                  <a:ext uri="{FF2B5EF4-FFF2-40B4-BE49-F238E27FC236}">
                    <a16:creationId xmlns:a16="http://schemas.microsoft.com/office/drawing/2014/main" id="{9385C66A-E42E-4607-A5C6-76A07B1FA2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605936" y="4615178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13" name="Graphic 12" descr="Internet with solid fill">
                <a:extLst>
                  <a:ext uri="{FF2B5EF4-FFF2-40B4-BE49-F238E27FC236}">
                    <a16:creationId xmlns:a16="http://schemas.microsoft.com/office/drawing/2014/main" id="{592B3846-3098-4ED7-A0C2-0481A1A73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826585" y="4647016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14" name="Graphic 13" descr="Music notes with solid fill">
                <a:extLst>
                  <a:ext uri="{FF2B5EF4-FFF2-40B4-BE49-F238E27FC236}">
                    <a16:creationId xmlns:a16="http://schemas.microsoft.com/office/drawing/2014/main" id="{C1944AD7-D9DD-4C46-BE20-0546274761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3700616" y="4700472"/>
                <a:ext cx="575682" cy="575682"/>
              </a:xfrm>
              <a:prstGeom prst="rect">
                <a:avLst/>
              </a:prstGeom>
            </p:spPr>
          </p:pic>
          <p:pic>
            <p:nvPicPr>
              <p:cNvPr id="31" name="Graphic 30" descr="Couch with solid fill">
                <a:extLst>
                  <a:ext uri="{FF2B5EF4-FFF2-40B4-BE49-F238E27FC236}">
                    <a16:creationId xmlns:a16="http://schemas.microsoft.com/office/drawing/2014/main" id="{D12B46A6-D086-4209-A17E-8B0988CC17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4057100" y="4280800"/>
                <a:ext cx="708846" cy="70884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78310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/>
              <a:t>02 Nettoyage et analyse exploratoire</a:t>
            </a:r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6</a:t>
            </a:fld>
            <a:endParaRPr lang="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8A961EC-3938-407D-9D16-D91D2A06B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168" y="2171700"/>
            <a:ext cx="6970292" cy="4194512"/>
          </a:xfrm>
          <a:prstGeom prst="rect">
            <a:avLst/>
          </a:prstGeom>
        </p:spPr>
      </p:pic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>
                <a:sym typeface="Montserrat"/>
              </a:rPr>
              <a:t>Les données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7B5B4-4068-493D-B042-C88DF987CC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indent="0">
              <a:lnSpc>
                <a:spcPct val="150000"/>
              </a:lnSpc>
              <a:buFont typeface="Proxima Nova"/>
              <a:buNone/>
            </a:pPr>
            <a:r>
              <a:rPr lang="fr-FR" sz="2400" dirty="0"/>
              <a:t>La plateforme </a:t>
            </a:r>
            <a:r>
              <a:rPr lang="fr-FR" sz="2400" dirty="0" err="1"/>
              <a:t>Olist</a:t>
            </a:r>
            <a:endParaRPr lang="fr-FR" sz="2400" dirty="0"/>
          </a:p>
          <a:p>
            <a:pPr marL="107950" indent="0">
              <a:lnSpc>
                <a:spcPct val="150000"/>
              </a:lnSpc>
              <a:buFont typeface="Proxima Nova"/>
              <a:buNone/>
            </a:pPr>
            <a:endParaRPr lang="fr-FR" sz="2400" dirty="0"/>
          </a:p>
          <a:p>
            <a:pPr marL="107950" indent="0">
              <a:lnSpc>
                <a:spcPct val="150000"/>
              </a:lnSpc>
              <a:buFont typeface="Proxima Nova"/>
              <a:buNone/>
            </a:pPr>
            <a:r>
              <a:rPr lang="fr-FR" dirty="0" err="1">
                <a:solidFill>
                  <a:srgbClr val="00B050"/>
                </a:solidFill>
              </a:rPr>
              <a:t>customers</a:t>
            </a:r>
            <a:endParaRPr lang="fr-FR" dirty="0">
              <a:solidFill>
                <a:srgbClr val="00B050"/>
              </a:solidFill>
            </a:endParaRPr>
          </a:p>
          <a:p>
            <a:pPr marL="565150" lvl="1" indent="0">
              <a:lnSpc>
                <a:spcPct val="150000"/>
              </a:lnSpc>
              <a:buNone/>
            </a:pPr>
            <a:r>
              <a:rPr lang="fr-FR" dirty="0" err="1">
                <a:solidFill>
                  <a:srgbClr val="00B050"/>
                </a:solidFill>
              </a:rPr>
              <a:t>geolocation</a:t>
            </a:r>
            <a:endParaRPr lang="fr-FR" dirty="0">
              <a:solidFill>
                <a:srgbClr val="00B050"/>
              </a:solidFill>
            </a:endParaRPr>
          </a:p>
          <a:p>
            <a:pPr marL="565150" lvl="1" indent="0">
              <a:lnSpc>
                <a:spcPct val="150000"/>
              </a:lnSpc>
              <a:buNone/>
            </a:pPr>
            <a:r>
              <a:rPr lang="fr-FR" dirty="0" err="1">
                <a:solidFill>
                  <a:srgbClr val="00B050"/>
                </a:solidFill>
              </a:rPr>
              <a:t>orders</a:t>
            </a:r>
            <a:r>
              <a:rPr lang="fr-FR" dirty="0">
                <a:solidFill>
                  <a:srgbClr val="00B050"/>
                </a:solidFill>
              </a:rPr>
              <a:t> (</a:t>
            </a:r>
            <a:r>
              <a:rPr lang="fr-FR" dirty="0" err="1">
                <a:solidFill>
                  <a:srgbClr val="00B050"/>
                </a:solidFill>
              </a:rPr>
              <a:t>delivery</a:t>
            </a:r>
            <a:r>
              <a:rPr lang="fr-FR" dirty="0">
                <a:solidFill>
                  <a:srgbClr val="00B050"/>
                </a:solidFill>
              </a:rPr>
              <a:t>)</a:t>
            </a:r>
          </a:p>
          <a:p>
            <a:pPr marL="1022350" lvl="2" indent="0">
              <a:lnSpc>
                <a:spcPct val="150000"/>
              </a:lnSpc>
              <a:buNone/>
            </a:pPr>
            <a:r>
              <a:rPr lang="fr-FR" dirty="0" err="1">
                <a:solidFill>
                  <a:srgbClr val="00B050"/>
                </a:solidFill>
              </a:rPr>
              <a:t>reviews</a:t>
            </a:r>
            <a:r>
              <a:rPr lang="fr-FR" dirty="0">
                <a:solidFill>
                  <a:srgbClr val="00B050"/>
                </a:solidFill>
              </a:rPr>
              <a:t> </a:t>
            </a:r>
          </a:p>
          <a:p>
            <a:pPr marL="1022350" lvl="2" indent="0">
              <a:lnSpc>
                <a:spcPct val="150000"/>
              </a:lnSpc>
              <a:buNone/>
            </a:pPr>
            <a:r>
              <a:rPr lang="fr-FR" dirty="0" err="1">
                <a:solidFill>
                  <a:srgbClr val="00B050"/>
                </a:solidFill>
              </a:rPr>
              <a:t>payments</a:t>
            </a:r>
            <a:endParaRPr lang="fr-FR" dirty="0">
              <a:solidFill>
                <a:srgbClr val="00B050"/>
              </a:solidFill>
            </a:endParaRPr>
          </a:p>
          <a:p>
            <a:pPr marL="1022350" lvl="2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B050"/>
                </a:solidFill>
              </a:rPr>
              <a:t>Items</a:t>
            </a:r>
          </a:p>
          <a:p>
            <a:pPr marL="1479550" lvl="3" indent="0">
              <a:lnSpc>
                <a:spcPct val="150000"/>
              </a:lnSpc>
              <a:buNone/>
            </a:pPr>
            <a:r>
              <a:rPr lang="fr-FR" dirty="0" err="1">
                <a:solidFill>
                  <a:srgbClr val="FF66FF"/>
                </a:solidFill>
              </a:rPr>
              <a:t>Products</a:t>
            </a:r>
            <a:r>
              <a:rPr lang="fr-FR" dirty="0">
                <a:solidFill>
                  <a:srgbClr val="FF66FF"/>
                </a:solidFill>
              </a:rPr>
              <a:t> </a:t>
            </a:r>
          </a:p>
          <a:p>
            <a:pPr marL="1479550" lvl="3" indent="0">
              <a:lnSpc>
                <a:spcPct val="150000"/>
              </a:lnSpc>
              <a:buNone/>
            </a:pPr>
            <a:r>
              <a:rPr lang="fr-FR" dirty="0">
                <a:solidFill>
                  <a:srgbClr val="FF66FF"/>
                </a:solidFill>
              </a:rPr>
              <a:t>	</a:t>
            </a:r>
            <a:r>
              <a:rPr lang="fr-FR" dirty="0" err="1">
                <a:solidFill>
                  <a:srgbClr val="FF66FF"/>
                </a:solidFill>
              </a:rPr>
              <a:t>categories</a:t>
            </a:r>
            <a:endParaRPr lang="fr-FR" dirty="0">
              <a:solidFill>
                <a:srgbClr val="FF66FF"/>
              </a:solidFill>
            </a:endParaRPr>
          </a:p>
          <a:p>
            <a:pPr marL="565150" lvl="1" indent="0">
              <a:lnSpc>
                <a:spcPct val="150000"/>
              </a:lnSpc>
              <a:buNone/>
            </a:pPr>
            <a:r>
              <a:rPr lang="fr-FR" dirty="0">
                <a:solidFill>
                  <a:srgbClr val="FF66FF"/>
                </a:solidFill>
              </a:rPr>
              <a:t>		</a:t>
            </a:r>
            <a:r>
              <a:rPr lang="fr-FR" dirty="0" err="1">
                <a:solidFill>
                  <a:srgbClr val="FF66FF"/>
                </a:solidFill>
              </a:rPr>
              <a:t>sellers</a:t>
            </a:r>
            <a:r>
              <a:rPr lang="fr-FR" dirty="0">
                <a:solidFill>
                  <a:srgbClr val="FF66FF"/>
                </a:solidFill>
              </a:rPr>
              <a:t> </a:t>
            </a:r>
          </a:p>
          <a:p>
            <a:pPr marL="1936750" lvl="4" indent="0">
              <a:lnSpc>
                <a:spcPct val="150000"/>
              </a:lnSpc>
              <a:buNone/>
            </a:pPr>
            <a:r>
              <a:rPr lang="fr-FR" dirty="0" err="1">
                <a:solidFill>
                  <a:srgbClr val="FF66FF"/>
                </a:solidFill>
              </a:rPr>
              <a:t>geolocation</a:t>
            </a:r>
            <a:endParaRPr lang="fr-FR" dirty="0">
              <a:solidFill>
                <a:srgbClr val="FF66FF"/>
              </a:solidFill>
            </a:endParaRPr>
          </a:p>
          <a:p>
            <a:pPr marL="419100" indent="-342900">
              <a:lnSpc>
                <a:spcPct val="150000"/>
              </a:lnSpc>
            </a:pP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6FA67-0C71-4E76-A4E8-48E5DA60EC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/>
              <a:t>Téléchargeable sur </a:t>
            </a:r>
            <a:r>
              <a:rPr lang="fr-FR" sz="1400" dirty="0">
                <a:hlinkClick r:id="rId4"/>
              </a:rPr>
              <a:t>https://www.kaggle.com/olistbr/brazilian-ecommerce</a:t>
            </a:r>
            <a:r>
              <a:rPr lang="fr-FR" sz="1400" dirty="0"/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152" name="Google Shape;152;p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7</a:t>
            </a:fld>
            <a:endParaRPr lang="fr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A1D9FB-406A-4DBA-BF88-7073F1A6E2E0}"/>
              </a:ext>
            </a:extLst>
          </p:cNvPr>
          <p:cNvSpPr/>
          <p:nvPr/>
        </p:nvSpPr>
        <p:spPr>
          <a:xfrm>
            <a:off x="579020" y="2217420"/>
            <a:ext cx="1969870" cy="110871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E2013E-8B16-4EFC-A4FF-B6CC5F342512}"/>
              </a:ext>
            </a:extLst>
          </p:cNvPr>
          <p:cNvSpPr/>
          <p:nvPr/>
        </p:nvSpPr>
        <p:spPr>
          <a:xfrm>
            <a:off x="925830" y="3040380"/>
            <a:ext cx="1969870" cy="138303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4F67D0-07FE-4429-A30E-2A9B457F13FB}"/>
              </a:ext>
            </a:extLst>
          </p:cNvPr>
          <p:cNvSpPr/>
          <p:nvPr/>
        </p:nvSpPr>
        <p:spPr>
          <a:xfrm>
            <a:off x="1394460" y="4149090"/>
            <a:ext cx="2223802" cy="193167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2DD74-AD8F-400F-B454-AE465F61E781}"/>
              </a:ext>
            </a:extLst>
          </p:cNvPr>
          <p:cNvSpPr txBox="1"/>
          <p:nvPr/>
        </p:nvSpPr>
        <p:spPr>
          <a:xfrm>
            <a:off x="3793057" y="2450947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clients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044C3-9C5B-4EFD-A2E3-8485752B77C4}"/>
              </a:ext>
            </a:extLst>
          </p:cNvPr>
          <p:cNvSpPr txBox="1"/>
          <p:nvPr/>
        </p:nvSpPr>
        <p:spPr>
          <a:xfrm>
            <a:off x="3559820" y="3427795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commandes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D372DB-3A90-4B71-B113-273275FBE7CE}"/>
              </a:ext>
            </a:extLst>
          </p:cNvPr>
          <p:cNvSpPr txBox="1"/>
          <p:nvPr/>
        </p:nvSpPr>
        <p:spPr>
          <a:xfrm>
            <a:off x="3559820" y="4690393"/>
            <a:ext cx="115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commande items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345BC2-DE19-40B9-90E0-0BB1ABEFE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262" y="3514884"/>
            <a:ext cx="4580738" cy="301815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E6BA74-A07E-4A64-9FE3-8D5AA8CB57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5185710"/>
            <a:ext cx="5333100" cy="1118389"/>
          </a:xfrm>
        </p:spPr>
        <p:txBody>
          <a:bodyPr/>
          <a:lstStyle/>
          <a:p>
            <a:r>
              <a:rPr lang="fr-FR" dirty="0"/>
              <a:t>Group by </a:t>
            </a:r>
            <a:r>
              <a:rPr lang="fr-FR" dirty="0" err="1"/>
              <a:t>unique_customer_id</a:t>
            </a:r>
            <a:endParaRPr lang="fr-FR" dirty="0"/>
          </a:p>
        </p:txBody>
      </p:sp>
      <p:sp>
        <p:nvSpPr>
          <p:cNvPr id="163" name="Google Shape;163;p9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fr-FR" dirty="0"/>
              <a:t>Préparation des données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17DB57-96AF-4B54-88F1-C9E51773A3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000" dirty="0"/>
              <a:t>Suppression de commandes encore pas livrés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202" name="Google Shape;202;p9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fr"/>
              <a:pPr lvl="0"/>
              <a:t>8</a:t>
            </a:fld>
            <a:endParaRPr lang="fr"/>
          </a:p>
        </p:txBody>
      </p:sp>
      <p:grpSp>
        <p:nvGrpSpPr>
          <p:cNvPr id="184" name="Google Shape;184;p9"/>
          <p:cNvGrpSpPr/>
          <p:nvPr/>
        </p:nvGrpSpPr>
        <p:grpSpPr>
          <a:xfrm>
            <a:off x="335590" y="1672289"/>
            <a:ext cx="11123893" cy="896593"/>
            <a:chOff x="2717" y="0"/>
            <a:chExt cx="11123893" cy="630572"/>
          </a:xfrm>
        </p:grpSpPr>
        <p:sp>
          <p:nvSpPr>
            <p:cNvPr id="185" name="Google Shape;185;p9"/>
            <p:cNvSpPr/>
            <p:nvPr/>
          </p:nvSpPr>
          <p:spPr>
            <a:xfrm>
              <a:off x="2717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9"/>
            <p:cNvSpPr txBox="1"/>
            <p:nvPr/>
          </p:nvSpPr>
          <p:spPr>
            <a:xfrm>
              <a:off x="318003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nettoyage</a:t>
              </a: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données brutes</a:t>
              </a:r>
              <a:endParaRPr sz="1800" dirty="0"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2179131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8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9"/>
            <p:cNvSpPr txBox="1"/>
            <p:nvPr/>
          </p:nvSpPr>
          <p:spPr>
            <a:xfrm>
              <a:off x="2494417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usion de tables</a:t>
              </a:r>
              <a:endParaRPr sz="1800" dirty="0"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35554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9"/>
            <p:cNvSpPr txBox="1"/>
            <p:nvPr/>
          </p:nvSpPr>
          <p:spPr>
            <a:xfrm>
              <a:off x="467083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nalyse exploratoire</a:t>
              </a:r>
              <a:endParaRPr sz="1800" dirty="0"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6568095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60000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9"/>
            <p:cNvSpPr txBox="1"/>
            <p:nvPr/>
          </p:nvSpPr>
          <p:spPr>
            <a:xfrm>
              <a:off x="6883381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agregation</a:t>
              </a:r>
              <a:endParaRPr sz="1800" dirty="0"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8708373" y="0"/>
              <a:ext cx="2418237" cy="630572"/>
            </a:xfrm>
            <a:prstGeom prst="chevron">
              <a:avLst>
                <a:gd name="adj" fmla="val 50000"/>
              </a:avLst>
            </a:prstGeom>
            <a:solidFill>
              <a:srgbClr val="4185F2">
                <a:alpha val="49803"/>
              </a:srgbClr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9"/>
            <p:cNvSpPr txBox="1"/>
            <p:nvPr/>
          </p:nvSpPr>
          <p:spPr>
            <a:xfrm>
              <a:off x="9023659" y="0"/>
              <a:ext cx="1787665" cy="6305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000" tIns="21325" rIns="21325" bIns="21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fr-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fr" sz="2000" b="0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eature engineering</a:t>
              </a:r>
              <a:endParaRPr sz="1800" dirty="0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B2633F-26AF-458F-A046-0BA1DC7CF60A}"/>
              </a:ext>
            </a:extLst>
          </p:cNvPr>
          <p:cNvSpPr/>
          <p:nvPr/>
        </p:nvSpPr>
        <p:spPr>
          <a:xfrm>
            <a:off x="6906694" y="3641193"/>
            <a:ext cx="1496881" cy="39285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commandes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DE3935-B73C-45CB-9016-857A08B9B9F1}"/>
              </a:ext>
            </a:extLst>
          </p:cNvPr>
          <p:cNvSpPr/>
          <p:nvPr/>
        </p:nvSpPr>
        <p:spPr>
          <a:xfrm>
            <a:off x="6843883" y="4593701"/>
            <a:ext cx="1622501" cy="39285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Commande_items</a:t>
            </a:r>
            <a:endParaRPr lang="fr-FR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A07FCAE-89D5-4263-87BB-A836927BD368}"/>
              </a:ext>
            </a:extLst>
          </p:cNvPr>
          <p:cNvSpPr/>
          <p:nvPr/>
        </p:nvSpPr>
        <p:spPr>
          <a:xfrm>
            <a:off x="9468547" y="4003369"/>
            <a:ext cx="1563634" cy="571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clients</a:t>
            </a:r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0CAA19F2-2B3D-49F3-B016-FE4140B5AC66}"/>
              </a:ext>
            </a:extLst>
          </p:cNvPr>
          <p:cNvSpPr/>
          <p:nvPr/>
        </p:nvSpPr>
        <p:spPr>
          <a:xfrm flipH="1">
            <a:off x="1286326" y="1022103"/>
            <a:ext cx="4686300" cy="560070"/>
          </a:xfrm>
          <a:prstGeom prst="uturnArrow">
            <a:avLst>
              <a:gd name="adj1" fmla="val 16341"/>
              <a:gd name="adj2" fmla="val 25000"/>
              <a:gd name="adj3" fmla="val 25000"/>
              <a:gd name="adj4" fmla="val 43750"/>
              <a:gd name="adj5" fmla="val 9974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4" name="Arrow: U-Turn 23">
            <a:extLst>
              <a:ext uri="{FF2B5EF4-FFF2-40B4-BE49-F238E27FC236}">
                <a16:creationId xmlns:a16="http://schemas.microsoft.com/office/drawing/2014/main" id="{7A8C8ED5-5CE3-41E6-96A0-FF313D766B0F}"/>
              </a:ext>
            </a:extLst>
          </p:cNvPr>
          <p:cNvSpPr/>
          <p:nvPr/>
        </p:nvSpPr>
        <p:spPr>
          <a:xfrm flipH="1" flipV="1">
            <a:off x="5794148" y="2568781"/>
            <a:ext cx="4686300" cy="582216"/>
          </a:xfrm>
          <a:prstGeom prst="uturnArrow">
            <a:avLst>
              <a:gd name="adj1" fmla="val 16341"/>
              <a:gd name="adj2" fmla="val 25000"/>
              <a:gd name="adj3" fmla="val 25000"/>
              <a:gd name="adj4" fmla="val 43750"/>
              <a:gd name="adj5" fmla="val 99741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4E237-ECF8-4875-B663-B5F7849D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Feature</a:t>
            </a:r>
            <a:r>
              <a:rPr lang="fr-FR" dirty="0"/>
              <a:t>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B9FCE-46E3-4DFA-8264-A184B4CBB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7950" indent="0">
              <a:buNone/>
            </a:pPr>
            <a:r>
              <a:rPr lang="fr-FR" sz="3200" dirty="0"/>
              <a:t>Confort financier</a:t>
            </a:r>
          </a:p>
          <a:p>
            <a:pPr lvl="1"/>
            <a:r>
              <a:rPr lang="fr-FR" sz="2800" dirty="0"/>
              <a:t>  Nombre de commandes</a:t>
            </a:r>
          </a:p>
          <a:p>
            <a:pPr lvl="1"/>
            <a:r>
              <a:rPr lang="fr-FR" sz="2800" dirty="0"/>
              <a:t>  </a:t>
            </a:r>
            <a:r>
              <a:rPr lang="fr-FR" sz="2800" b="1" dirty="0"/>
              <a:t>Montant</a:t>
            </a:r>
            <a:r>
              <a:rPr lang="fr-FR" sz="2800" dirty="0"/>
              <a:t> total dépensé</a:t>
            </a:r>
          </a:p>
          <a:p>
            <a:pPr marL="107950" indent="0">
              <a:buNone/>
            </a:pPr>
            <a:r>
              <a:rPr lang="fr-FR" sz="3200" dirty="0"/>
              <a:t>Satisfaction</a:t>
            </a:r>
          </a:p>
          <a:p>
            <a:pPr lvl="1"/>
            <a:r>
              <a:rPr lang="fr-FR" sz="2800" dirty="0"/>
              <a:t>Note moyenne des avis postés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C39B76-07D9-442E-87D6-7EE49DC56D4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lnSpcReduction="10000"/>
          </a:bodyPr>
          <a:lstStyle/>
          <a:p>
            <a:pPr marL="107950" indent="0">
              <a:buNone/>
            </a:pPr>
            <a:r>
              <a:rPr lang="fr-FR" sz="3200" dirty="0"/>
              <a:t>Accessibilité</a:t>
            </a:r>
          </a:p>
          <a:p>
            <a:pPr lvl="1"/>
            <a:r>
              <a:rPr lang="fr-FR" sz="2800" dirty="0"/>
              <a:t>Délai de livraison (date prévisionnelle vs. date de livraison)</a:t>
            </a:r>
          </a:p>
          <a:p>
            <a:pPr marL="107950" indent="0">
              <a:buNone/>
            </a:pPr>
            <a:r>
              <a:rPr lang="fr-FR" sz="3200" dirty="0"/>
              <a:t>Moyen de paiements</a:t>
            </a:r>
          </a:p>
          <a:p>
            <a:pPr lvl="1"/>
            <a:r>
              <a:rPr lang="fr-FR" sz="2800" dirty="0"/>
              <a:t>Mode de paiement préféré</a:t>
            </a:r>
          </a:p>
          <a:p>
            <a:pPr marL="107950" indent="0">
              <a:buNone/>
            </a:pPr>
            <a:r>
              <a:rPr lang="fr-FR" sz="3200" dirty="0"/>
              <a:t>Produits :</a:t>
            </a:r>
          </a:p>
          <a:p>
            <a:pPr lvl="1"/>
            <a:r>
              <a:rPr lang="fr-FR" sz="2800" dirty="0"/>
              <a:t>Simplification de catégorie (segmentation produit)</a:t>
            </a:r>
          </a:p>
          <a:p>
            <a:pPr lvl="1"/>
            <a:r>
              <a:rPr lang="fr-FR" sz="2800" dirty="0"/>
              <a:t>Catégorie préférée</a:t>
            </a:r>
          </a:p>
          <a:p>
            <a:endParaRPr lang="fr-FR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89B4D6-DE50-4C80-AA3D-BEC62641F8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mtClean="0"/>
              <a:t>9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149623621"/>
      </p:ext>
    </p:extLst>
  </p:cSld>
  <p:clrMapOvr>
    <a:masterClrMapping/>
  </p:clrMapOvr>
</p:sld>
</file>

<file path=ppt/theme/theme1.xml><?xml version="1.0" encoding="utf-8"?>
<a:theme xmlns:a="http://schemas.openxmlformats.org/drawingml/2006/main" name="GoSpearmintCustom">
  <a:themeElements>
    <a:clrScheme name="Custom 9">
      <a:dk1>
        <a:srgbClr val="002060"/>
      </a:dk1>
      <a:lt1>
        <a:srgbClr val="FFFFFF"/>
      </a:lt1>
      <a:dk2>
        <a:srgbClr val="0070C0"/>
      </a:dk2>
      <a:lt2>
        <a:srgbClr val="3399FF"/>
      </a:lt2>
      <a:accent1>
        <a:srgbClr val="000099"/>
      </a:accent1>
      <a:accent2>
        <a:srgbClr val="424242"/>
      </a:accent2>
      <a:accent3>
        <a:srgbClr val="616161"/>
      </a:accent3>
      <a:accent4>
        <a:srgbClr val="999999"/>
      </a:accent4>
      <a:accent5>
        <a:srgbClr val="7070FF"/>
      </a:accent5>
      <a:accent6>
        <a:srgbClr val="FFF176"/>
      </a:accent6>
      <a:hlink>
        <a:srgbClr val="2828FE"/>
      </a:hlink>
      <a:folHlink>
        <a:srgbClr val="7030A0"/>
      </a:folHlink>
    </a:clrScheme>
    <a:fontScheme name="Lato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oSpearmintCustom" id="{20769A2B-7F70-4833-87AE-3DD3A1E17310}" vid="{36D87988-1D16-49B5-AA43-108AE6E8A2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GoSpearmintCustom</Template>
  <TotalTime>5927</TotalTime>
  <Words>737</Words>
  <Application>Microsoft Office PowerPoint</Application>
  <PresentationFormat>Widescreen</PresentationFormat>
  <Paragraphs>213</Paragraphs>
  <Slides>33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Lato</vt:lpstr>
      <vt:lpstr>Proxima Nova</vt:lpstr>
      <vt:lpstr>Calibri</vt:lpstr>
      <vt:lpstr>Montserrat</vt:lpstr>
      <vt:lpstr>GoSpearmintCustom</vt:lpstr>
      <vt:lpstr>Segmentez des clients d'un site e-commerce</vt:lpstr>
      <vt:lpstr>Sommaire</vt:lpstr>
      <vt:lpstr>01 Présentation de la problématique</vt:lpstr>
      <vt:lpstr>Mission </vt:lpstr>
      <vt:lpstr>Interprétation du problématique </vt:lpstr>
      <vt:lpstr>02 Nettoyage et analyse exploratoire</vt:lpstr>
      <vt:lpstr>Les données</vt:lpstr>
      <vt:lpstr>Préparation des données</vt:lpstr>
      <vt:lpstr>Feature engineering</vt:lpstr>
      <vt:lpstr>Analyse financier: nombre de commandes croissant</vt:lpstr>
      <vt:lpstr>Analyse financier : Moyenne et nombre de paiements</vt:lpstr>
      <vt:lpstr>Analyse accessibilité : 80% du commerce en 6 états</vt:lpstr>
      <vt:lpstr>Analyse accessibilité : Délai de livraison</vt:lpstr>
      <vt:lpstr>Analyse produits : simplification de catégories</vt:lpstr>
      <vt:lpstr>Analyse satisfactions : Review Score</vt:lpstr>
      <vt:lpstr>03. Modélisations effectuées</vt:lpstr>
      <vt:lpstr>1. Segmentation RFM (Récence, Fréquence, Monétaire)</vt:lpstr>
      <vt:lpstr>2. Segmentation Kmeans (Récence, Fréquence, Monétaire)</vt:lpstr>
      <vt:lpstr>3. Segmentation KMeans – choix de nombre de clusters (k) </vt:lpstr>
      <vt:lpstr>Kmeans – silhouette scores</vt:lpstr>
      <vt:lpstr>Kmeans (k=7) – Visualisation t-SNE</vt:lpstr>
      <vt:lpstr>Clustering Agglomerative</vt:lpstr>
      <vt:lpstr>DBSCAN</vt:lpstr>
      <vt:lpstr>05 Le modèle final sélectionné</vt:lpstr>
      <vt:lpstr>Segments (année février 2017-8)</vt:lpstr>
      <vt:lpstr>Segments change pendant le temps</vt:lpstr>
      <vt:lpstr>Evolution des segments dans le temps</vt:lpstr>
      <vt:lpstr>Profil des segments</vt:lpstr>
      <vt:lpstr>Stabilité des segments</vt:lpstr>
      <vt:lpstr>06 Conclusion et améliorations à faire</vt:lpstr>
      <vt:lpstr>Conclusions</vt:lpstr>
      <vt:lpstr>Améliorations à faire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Anticipez les besoins en consommation électrique de bâtiments</dc:title>
  <dc:creator>Mark Creasey</dc:creator>
  <cp:lastModifiedBy>Mark Creasey</cp:lastModifiedBy>
  <cp:revision>28</cp:revision>
  <dcterms:created xsi:type="dcterms:W3CDTF">2022-02-06T09:59:18Z</dcterms:created>
  <dcterms:modified xsi:type="dcterms:W3CDTF">2022-04-11T21:04:06Z</dcterms:modified>
</cp:coreProperties>
</file>